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5" r:id="rId9"/>
    <p:sldId id="264" r:id="rId10"/>
    <p:sldId id="28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58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24384000" cy="13716000"/>
  <p:notesSz cx="6858000" cy="9144000"/>
  <p:embeddedFontLst>
    <p:embeddedFont>
      <p:font typeface="微軟正黑體" panose="020B0604030504040204" pitchFamily="34" charset="-120"/>
      <p:regular r:id="rId31"/>
      <p:bold r:id="rId32"/>
    </p:embeddedFont>
    <p:embeddedFont>
      <p:font typeface="Helvetica Neue" panose="02020500000000000000" charset="0"/>
      <p:regular r:id="rId33"/>
      <p:bold r:id="rId34"/>
      <p:italic r:id="rId35"/>
      <p:boldItalic r:id="rId36"/>
    </p:embeddedFont>
    <p:embeddedFont>
      <p:font typeface="MS UI Gothic" panose="020B0600070205080204" pitchFamily="34" charset="-128"/>
      <p:regular r:id="rId37"/>
    </p:embeddedFont>
    <p:embeddedFont>
      <p:font typeface="Open Sans Light" panose="020B0306030504020204" pitchFamily="34" charset="0"/>
      <p:regular r:id="rId38"/>
      <p:bold r:id="rId39"/>
      <p:italic r:id="rId40"/>
      <p:boldItalic r:id="rId41"/>
    </p:embeddedFont>
    <p:embeddedFont>
      <p:font typeface="Roboto Mono" panose="02020500000000000000" charset="0"/>
      <p:regular r:id="rId42"/>
      <p:bold r:id="rId43"/>
      <p:italic r:id="rId44"/>
      <p:boldItalic r:id="rId45"/>
    </p:embeddedFont>
    <p:embeddedFont>
      <p:font typeface="Segoe UI Historic" panose="020B0502040204020203" pitchFamily="3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iQnetaG08Rs9F5nHpjGrqX9rsU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napToGrid="0">
      <p:cViewPr varScale="1">
        <p:scale>
          <a:sx n="38" d="100"/>
          <a:sy n="38" d="100"/>
        </p:scale>
        <p:origin x="4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13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471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3041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865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300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126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8334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3408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0509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543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748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00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7196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337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587743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489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90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685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577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9343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7729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513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24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TW" altLang="en-US" dirty="0"/>
              <a:t>記得以三個不同版本專案建置在一起為例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752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Yellow">
  <p:cSld name="Title, Subtitle, &amp; Bullets_1_2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6BA1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Blue">
  <p:cSld name="Title, Subtitle, &amp; Bullets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Green">
  <p:cSld name="Title, Subtitle, &amp; Bullets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Quot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Red">
  <p:cSld name="Title, Subtitle, &amp; Bullets_1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1 - Yellow">
  <p:cSld name="Title, Subtitle, &amp; Bullets_1_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8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Green ">
  <p:cSld name="Title, Subtitle, &amp; Bullets_1_2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Red">
  <p:cSld name="Title, Subtitle, &amp; Bullets_1_2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Yellow">
  <p:cSld name="Title, Subtitle, &amp; Bullets_1_2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/>
        </p:nvSpPr>
        <p:spPr>
          <a:xfrm>
            <a:off x="1160400" y="3195450"/>
            <a:ext cx="21906301" cy="1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Style 02 - Blue">
  <p:cSld name="Title, Subtitle, &amp; Bullets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>
            <a:spLocks noGrp="1"/>
          </p:cNvSpPr>
          <p:nvPr>
            <p:ph type="body" idx="1"/>
          </p:nvPr>
        </p:nvSpPr>
        <p:spPr>
          <a:xfrm>
            <a:off x="1203350" y="4079650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893050" y="1290125"/>
            <a:ext cx="219561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22"/>
          <p:cNvSpPr txBox="1">
            <a:spLocks noGrp="1"/>
          </p:cNvSpPr>
          <p:nvPr>
            <p:ph type="subTitle" idx="2"/>
          </p:nvPr>
        </p:nvSpPr>
        <p:spPr>
          <a:xfrm>
            <a:off x="10956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lain">
  <p:cSld name="Title, Subtitle, &amp; Bulle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/>
        </p:nvSpPr>
        <p:spPr>
          <a:xfrm>
            <a:off x="1160395" y="3195454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ubTitle" idx="2"/>
          </p:nvPr>
        </p:nvSpPr>
        <p:spPr>
          <a:xfrm>
            <a:off x="1127150" y="3035275"/>
            <a:ext cx="22013999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3"/>
          <p:cNvSpPr txBox="1">
            <a:spLocks noGrp="1"/>
          </p:cNvSpPr>
          <p:nvPr>
            <p:ph type="title"/>
          </p:nvPr>
        </p:nvSpPr>
        <p:spPr>
          <a:xfrm>
            <a:off x="927050" y="1290125"/>
            <a:ext cx="20936399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Blue">
  <p:cSld name="Title, Subtitle, &amp; Bullets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rgbClr val="1A73E8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Blue">
  <p:cSld name="Quote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Green">
  <p:cSld name="Quote_3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4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Red">
  <p:cSld name="Quote_3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3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Yellow">
  <p:cSld name="Quote_3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7"/>
          <p:cNvSpPr txBox="1">
            <a:spLocks noGrp="1"/>
          </p:cNvSpPr>
          <p:nvPr>
            <p:ph type="title"/>
          </p:nvPr>
        </p:nvSpPr>
        <p:spPr>
          <a:xfrm>
            <a:off x="4831575" y="4041275"/>
            <a:ext cx="14571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27"/>
          <p:cNvSpPr txBox="1">
            <a:spLocks noGrp="1"/>
          </p:cNvSpPr>
          <p:nvPr>
            <p:ph type="subTitle" idx="1"/>
          </p:nvPr>
        </p:nvSpPr>
        <p:spPr>
          <a:xfrm>
            <a:off x="5068350" y="9657450"/>
            <a:ext cx="148587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Blue">
  <p:cSld name="Title, Subtitle, &amp; Bullets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7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Green">
  <p:cSld name="Title, Subtitle, &amp; Bullets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Red">
  <p:cSld name="Title, Subtitle, &amp; Bullet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0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599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1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subTitle" idx="1"/>
          </p:nvPr>
        </p:nvSpPr>
        <p:spPr>
          <a:xfrm>
            <a:off x="5929600" y="80961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Yellow">
  <p:cSld name="Title, Subtitle, &amp; Bullets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11"/>
          <p:cNvSpPr txBox="1"/>
          <p:nvPr/>
        </p:nvSpPr>
        <p:spPr>
          <a:xfrm>
            <a:off x="0" y="0"/>
            <a:ext cx="3000000" cy="82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Green">
  <p:cSld name="Title, Subtitle, &amp; Bullets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12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ubtitle - Red">
  <p:cSld name="Title, Subtitle, &amp; Bullets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/>
        </p:nvSpPr>
        <p:spPr>
          <a:xfrm>
            <a:off x="2434620" y="5048879"/>
            <a:ext cx="18101400" cy="27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0" marR="0" lvl="0" indent="-222250" algn="l" rtl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endParaRPr sz="5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1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●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533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Char char="○"/>
              <a:defRPr sz="4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■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pen Sans Light"/>
              <a:buChar char="●"/>
              <a:defRPr sz="36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●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○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Open Sans Light"/>
              <a:buChar char="■"/>
              <a:defRPr sz="3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9300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2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1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sldNum" idx="12"/>
          </p:nvPr>
        </p:nvSpPr>
        <p:spPr>
          <a:xfrm>
            <a:off x="22593220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body" idx="1"/>
          </p:nvPr>
        </p:nvSpPr>
        <p:spPr>
          <a:xfrm>
            <a:off x="1203350" y="3095025"/>
            <a:ext cx="21906301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marR="0" lvl="0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●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533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Open Sans Light"/>
              <a:buChar char="○"/>
              <a:defRPr sz="48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■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Open Sans Light"/>
              <a:buChar char="●"/>
              <a:defRPr sz="36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●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○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 Light"/>
              <a:buChar char="■"/>
              <a:defRPr sz="3000" b="0" i="0" u="none" strike="noStrike" cap="non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5%BA%94%E7%94%A8%E7%A8%8B%E5%BA%8F%E6%8E%A5%E5%8F%A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data.cwb.gov.tw/dist/opendata-swagger.html#/%E9%A0%90%E5%A0%B1/get_v1_rest_datastore_F_C0032_001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"/>
          <p:cNvSpPr txBox="1">
            <a:spLocks noGrp="1"/>
          </p:cNvSpPr>
          <p:nvPr>
            <p:ph type="title"/>
          </p:nvPr>
        </p:nvSpPr>
        <p:spPr>
          <a:xfrm>
            <a:off x="2427925" y="4513800"/>
            <a:ext cx="14310600" cy="20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Let’s use </a:t>
            </a:r>
            <a:r>
              <a:rPr lang="en-US" dirty="0" err="1"/>
              <a:t>LineBot</a:t>
            </a:r>
            <a:endParaRPr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2"/>
          </p:nvPr>
        </p:nvSpPr>
        <p:spPr>
          <a:xfrm>
            <a:off x="2663900" y="6090325"/>
            <a:ext cx="10548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A51736-78E5-D49D-1E64-9F5263B3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</p:spPr>
        <p:txBody>
          <a:bodyPr/>
          <a:lstStyle/>
          <a:p>
            <a:r>
              <a:rPr lang="en-US" altLang="zh-TW" dirty="0"/>
              <a:t>Python </a:t>
            </a:r>
            <a:r>
              <a:rPr lang="zh-TW" altLang="en-US" dirty="0"/>
              <a:t>虛擬環境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7AFB3EA-55F3-2B77-9E3D-4FD3C1968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7571273"/>
          </a:xfrm>
        </p:spPr>
        <p:txBody>
          <a:bodyPr/>
          <a:lstStyle/>
          <a:p>
            <a:r>
              <a:rPr lang="en-US" altLang="zh-TW" dirty="0"/>
              <a:t>Mac</a:t>
            </a:r>
            <a:r>
              <a:rPr lang="zh-TW" altLang="en-US" dirty="0"/>
              <a:t>的指令</a:t>
            </a:r>
            <a:r>
              <a:rPr lang="en-US" altLang="zh-TW" dirty="0"/>
              <a:t>:</a:t>
            </a: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cd /Users/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你的電腦名稱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/Documents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到你要的資料夾</a:t>
            </a:r>
            <a:br>
              <a:rPr lang="zh-TW" altLang="en-US" dirty="0">
                <a:latin typeface="+mj-lt"/>
              </a:rPr>
            </a:br>
            <a:endParaRPr lang="en-US" altLang="zh-TW" dirty="0">
              <a:latin typeface="+mj-lt"/>
            </a:endParaRP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mkdir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newfolder_name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新增資料夾</a:t>
            </a:r>
            <a:endParaRPr lang="en-US" altLang="zh-TW" b="0" i="0" dirty="0">
              <a:solidFill>
                <a:srgbClr val="292929"/>
              </a:solidFill>
              <a:effectLst/>
              <a:latin typeface="+mj-lt"/>
            </a:endParaRP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cd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newfolder_name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進到資料夾</a:t>
            </a:r>
            <a:endParaRPr lang="en-US" altLang="zh-TW" b="0" i="0" dirty="0">
              <a:solidFill>
                <a:srgbClr val="292929"/>
              </a:solidFill>
              <a:effectLst/>
              <a:latin typeface="+mj-lt"/>
            </a:endParaRP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python3 -m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venv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name_env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建立虛擬環境</a:t>
            </a:r>
            <a:endParaRPr lang="en-US" altLang="zh-TW" b="0" i="0" dirty="0">
              <a:solidFill>
                <a:srgbClr val="292929"/>
              </a:solidFill>
              <a:effectLst/>
              <a:latin typeface="+mj-lt"/>
            </a:endParaRP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cd /Users/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你的電腦名稱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/Documents/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newfolder_name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到有虛擬環境的資料夾</a:t>
            </a:r>
            <a:endParaRPr lang="en-US" altLang="zh-TW" b="0" i="0" dirty="0">
              <a:solidFill>
                <a:srgbClr val="292929"/>
              </a:solidFill>
              <a:effectLst/>
              <a:latin typeface="+mj-lt"/>
            </a:endParaRP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source </a:t>
            </a:r>
            <a:r>
              <a:rPr lang="en-US" altLang="zh-TW" b="0" i="0" dirty="0" err="1">
                <a:solidFill>
                  <a:srgbClr val="292929"/>
                </a:solidFill>
                <a:effectLst/>
                <a:latin typeface="+mj-lt"/>
              </a:rPr>
              <a:t>name_env</a:t>
            </a:r>
            <a:r>
              <a:rPr lang="en-US" altLang="zh-TW" b="0" i="0" dirty="0">
                <a:solidFill>
                  <a:srgbClr val="292929"/>
                </a:solidFill>
                <a:effectLst/>
                <a:latin typeface="+mj-lt"/>
              </a:rPr>
              <a:t>/bin/activate #</a:t>
            </a:r>
            <a:r>
              <a:rPr lang="zh-TW" altLang="en-US" b="0" i="0" dirty="0">
                <a:solidFill>
                  <a:srgbClr val="292929"/>
                </a:solidFill>
                <a:effectLst/>
                <a:latin typeface="+mj-lt"/>
              </a:rPr>
              <a:t>開啟虛擬環境</a:t>
            </a:r>
            <a:endParaRPr lang="en-US" altLang="zh-TW" dirty="0">
              <a:latin typeface="+mj-lt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381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我們再來</a:t>
            </a:r>
            <a:r>
              <a:rPr lang="en-US" altLang="zh-TW" dirty="0"/>
              <a:t>pip list (</a:t>
            </a:r>
            <a:r>
              <a:rPr lang="zh-TW" altLang="en-US" dirty="0"/>
              <a:t>麻煩再幫我開一個</a:t>
            </a:r>
            <a:r>
              <a:rPr lang="en-US" altLang="zh-TW" dirty="0" err="1"/>
              <a:t>cmd</a:t>
            </a:r>
            <a:r>
              <a:rPr lang="zh-TW" altLang="en-US" dirty="0"/>
              <a:t>進到虛擬環境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34B0AF-E9AE-20A0-67A3-C44F4E23F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446" y="6858000"/>
            <a:ext cx="16517132" cy="33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41ABAA-0CFD-1E0C-402D-6F4E5545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218" y="5754648"/>
            <a:ext cx="14818204" cy="42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30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 d: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 cd D:\LineBotTest\GDSC_Weather-main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 python app.py(</a:t>
            </a:r>
            <a:r>
              <a:rPr lang="zh-TW" altLang="en-US" dirty="0"/>
              <a:t>我建置網站的</a:t>
            </a:r>
            <a:r>
              <a:rPr lang="en-US" altLang="zh-TW" dirty="0"/>
              <a:t>python</a:t>
            </a:r>
            <a:r>
              <a:rPr lang="zh-TW" altLang="en-US" dirty="0"/>
              <a:t>檔</a:t>
            </a:r>
            <a:r>
              <a:rPr lang="en-US" altLang="zh-TW" dirty="0"/>
              <a:t>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4BAF52-C6D6-D278-B634-599B6A99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22" y="7835381"/>
            <a:ext cx="18213044" cy="38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5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哭了，怎麼沒有套件</a:t>
            </a:r>
            <a:r>
              <a:rPr lang="en-US" altLang="zh-TW" dirty="0"/>
              <a:t>…</a:t>
            </a:r>
            <a:r>
              <a:rPr lang="zh-TW" altLang="en-US" dirty="0"/>
              <a:t>趕快安裝起來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12B6BA-DB3C-DE56-9FA7-0E73E20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40" y="6453285"/>
            <a:ext cx="18304150" cy="32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35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哭了，怎麼沒有套件</a:t>
            </a:r>
            <a:r>
              <a:rPr lang="en-US" altLang="zh-TW" dirty="0"/>
              <a:t>…</a:t>
            </a:r>
            <a:r>
              <a:rPr lang="zh-TW" altLang="en-US" dirty="0"/>
              <a:t>趕快安裝起來</a:t>
            </a:r>
            <a:endParaRPr lang="en-US" altLang="zh-TW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512B6BA-DB3C-DE56-9FA7-0E73E207C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40" y="6453285"/>
            <a:ext cx="18304150" cy="321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60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</a:t>
            </a:r>
            <a:r>
              <a:rPr lang="zh-TW" altLang="en-US" dirty="0"/>
              <a:t>再來 </a:t>
            </a:r>
            <a:r>
              <a:rPr lang="en-US" altLang="zh-TW" dirty="0"/>
              <a:t>python app.py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</a:t>
            </a:r>
            <a:r>
              <a:rPr lang="zh-TW" altLang="en-US" dirty="0"/>
              <a:t>達成成就</a:t>
            </a:r>
            <a:r>
              <a:rPr lang="en-US" altLang="zh-TW" dirty="0"/>
              <a:t>:</a:t>
            </a:r>
            <a:r>
              <a:rPr lang="zh-TW" altLang="en-US" dirty="0"/>
              <a:t>獲得網址</a:t>
            </a:r>
            <a:r>
              <a:rPr lang="en-US" altLang="zh-TW" dirty="0">
                <a:sym typeface="Wingdings" panose="05000000000000000000" pitchFamily="2" charset="2"/>
              </a:rPr>
              <a:t>http://127.0.0.1:5000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>
                <a:sym typeface="Wingdings" panose="05000000000000000000" pitchFamily="2" charset="2"/>
              </a:rPr>
              <a:t>--</a:t>
            </a:r>
            <a:r>
              <a:rPr lang="zh-TW" altLang="en-US" dirty="0">
                <a:sym typeface="Wingdings" panose="05000000000000000000" pitchFamily="2" charset="2"/>
              </a:rPr>
              <a:t>啥是</a:t>
            </a:r>
            <a:r>
              <a:rPr lang="en-US" altLang="zh-TW" dirty="0">
                <a:sym typeface="Wingdings" panose="05000000000000000000" pitchFamily="2" charset="2"/>
              </a:rPr>
              <a:t>127.0.0.1 ??</a:t>
            </a:r>
            <a:endParaRPr lang="en-US" altLang="zh-TW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CEF7BB3-8302-5873-7709-E8EBFFCF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5" y="7268925"/>
            <a:ext cx="19280221" cy="254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95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讓我們的一頁網站動起來</a:t>
            </a:r>
            <a:endParaRPr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38B7EFC-4EE9-4E30-CDC7-B7A63741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929" y="5704423"/>
            <a:ext cx="9492631" cy="68110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9813A1-AB61-BF75-6EDF-F02467E13769}"/>
              </a:ext>
            </a:extLst>
          </p:cNvPr>
          <p:cNvSpPr/>
          <p:nvPr/>
        </p:nvSpPr>
        <p:spPr>
          <a:xfrm>
            <a:off x="9961192" y="7650985"/>
            <a:ext cx="885851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dirty="0">
                <a:solidFill>
                  <a:srgbClr val="FF0000"/>
                </a:solidFill>
                <a:latin typeface="Segoe UI Historic" panose="020B0502040204020203" pitchFamily="34" charset="0"/>
              </a:rPr>
              <a:t>http://</a:t>
            </a:r>
            <a:r>
              <a:rPr lang="en-US" altLang="zh-TW" sz="6600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140.115.XXX.XXX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B305A28-B1CD-2512-3870-7F158F6BAEF4}"/>
              </a:ext>
            </a:extLst>
          </p:cNvPr>
          <p:cNvSpPr/>
          <p:nvPr/>
        </p:nvSpPr>
        <p:spPr>
          <a:xfrm>
            <a:off x="8922967" y="5987916"/>
            <a:ext cx="704391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600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https://abcd.test....</a:t>
            </a:r>
            <a:endParaRPr lang="zh-TW" altLang="en-US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885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D32AB420-7703-3DFA-846D-6EF3D610B9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 </a:t>
            </a:r>
            <a:r>
              <a:rPr lang="zh-TW" altLang="en-US" dirty="0"/>
              <a:t>再次回到那個檔案目錄執行</a:t>
            </a:r>
            <a:r>
              <a:rPr lang="en-US" altLang="zh-TW" dirty="0"/>
              <a:t>main.py(line bot)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 pip install line-bot-</a:t>
            </a:r>
            <a:r>
              <a:rPr lang="en-US" dirty="0" err="1"/>
              <a:t>sdk</a:t>
            </a:r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EC8EB92-D792-B603-E01C-1CCE258B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66" y="7496323"/>
            <a:ext cx="13998327" cy="42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99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122" name="Google Shape;122;p3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 line bot </a:t>
            </a:r>
            <a:r>
              <a:rPr lang="zh-TW" altLang="en-US" dirty="0"/>
              <a:t>基本概念</a:t>
            </a:r>
            <a:endParaRPr dirty="0"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Open Sans Light"/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5D1F98F-57A9-019C-DE9A-E6084C4C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75" y="7017185"/>
            <a:ext cx="17403136" cy="43299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檔案下載</a:t>
            </a:r>
            <a:br>
              <a:rPr lang="en-US" altLang="zh-TW" dirty="0"/>
            </a:br>
            <a:endParaRPr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342EF51-BB81-6C2C-CC99-5EC2A37763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A87DAB1-2F99-876B-0494-D132624E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465" y="5728483"/>
            <a:ext cx="17854668" cy="517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54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122" name="Google Shape;122;p3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</a:t>
            </a:r>
            <a:r>
              <a:rPr lang="zh-TW" altLang="en-US" dirty="0"/>
              <a:t>什麼是</a:t>
            </a:r>
            <a:r>
              <a:rPr lang="en-US" altLang="zh-TW" dirty="0" err="1"/>
              <a:t>api</a:t>
            </a:r>
            <a:endParaRPr lang="en-US" altLang="zh-TW" dirty="0"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299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90600" indent="-685800"/>
            <a:r>
              <a:rPr lang="en-US" altLang="zh-TW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API (Application Programming Interface) </a:t>
            </a:r>
            <a:r>
              <a:rPr lang="zh-TW" altLang="en-US" dirty="0">
                <a:solidFill>
                  <a:srgbClr val="2125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dirty="0">
                <a:solidFill>
                  <a:srgbClr val="2125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維基百科</a:t>
            </a:r>
            <a:r>
              <a:rPr lang="zh-TW" altLang="en-US" dirty="0">
                <a:solidFill>
                  <a:srgbClr val="2125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上的介紹是「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應用程式介面</a:t>
            </a:r>
            <a:r>
              <a:rPr lang="zh-TW" altLang="en-US" dirty="0">
                <a:solidFill>
                  <a:srgbClr val="2125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」，定義多個軟體之間的互動及呼叫或請求。</a:t>
            </a:r>
            <a:endParaRPr lang="en-US" altLang="zh-TW" dirty="0">
              <a:solidFill>
                <a:srgbClr val="212529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990600" indent="-685800"/>
            <a:r>
              <a:rPr lang="zh-TW" altLang="en-US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其目的在於「</a:t>
            </a:r>
            <a:r>
              <a:rPr lang="zh-TW" altLang="en-US" b="0" i="0" u="sng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不必了解對方的技術與邏輯即可加速開發的共識</a:t>
            </a:r>
            <a:r>
              <a:rPr lang="zh-TW" altLang="en-US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」。</a:t>
            </a:r>
            <a:endParaRPr lang="en-US" altLang="zh-TW" b="0" i="0" dirty="0">
              <a:solidFill>
                <a:srgbClr val="212529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4332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C7FEC18-6AE9-C6C9-97D6-78A6E24B7DED}"/>
              </a:ext>
            </a:extLst>
          </p:cNvPr>
          <p:cNvSpPr/>
          <p:nvPr/>
        </p:nvSpPr>
        <p:spPr>
          <a:xfrm>
            <a:off x="1500757" y="7025874"/>
            <a:ext cx="18067867" cy="49445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122" name="Google Shape;122;p3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詳細</a:t>
            </a:r>
            <a:r>
              <a:rPr lang="en-US" altLang="zh-TW" dirty="0" err="1"/>
              <a:t>api</a:t>
            </a:r>
            <a:r>
              <a:rPr lang="en-US" altLang="zh-TW" dirty="0"/>
              <a:t> </a:t>
            </a:r>
            <a:r>
              <a:rPr lang="zh-TW" altLang="en-US" dirty="0"/>
              <a:t>使用方法請參閱官方文件</a:t>
            </a:r>
            <a:endParaRPr lang="en-US" altLang="zh-TW" dirty="0"/>
          </a:p>
        </p:txBody>
      </p:sp>
      <p:sp>
        <p:nvSpPr>
          <p:cNvPr id="123" name="Google Shape;123;p3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299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04800" indent="0">
              <a:buNone/>
            </a:pPr>
            <a:r>
              <a:rPr lang="en-US" altLang="zh-TW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https://developers.line.biz/en/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FB4B50-1CF3-493E-8631-ADFD198DD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074" y="7390233"/>
            <a:ext cx="8615617" cy="38996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11F73E-CE8E-2D0B-2662-BE1DE1853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8525" y="7316450"/>
            <a:ext cx="7860512" cy="386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83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23CAFE-263E-A0E7-1D51-A818DC2387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1748C25-C719-9E1A-04DE-5DEAF838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</p:spPr>
        <p:txBody>
          <a:bodyPr/>
          <a:lstStyle/>
          <a:p>
            <a:r>
              <a:rPr lang="zh-TW" altLang="en-US" dirty="0"/>
              <a:t>把它們貼到</a:t>
            </a:r>
            <a:r>
              <a:rPr lang="en-US" altLang="zh-TW" dirty="0" err="1"/>
              <a:t>vscode</a:t>
            </a:r>
            <a:r>
              <a:rPr lang="zh-TW" altLang="en-US" dirty="0"/>
              <a:t>的</a:t>
            </a:r>
            <a:r>
              <a:rPr lang="en-US" altLang="zh-TW" dirty="0"/>
              <a:t>main.py(</a:t>
            </a:r>
            <a:r>
              <a:rPr lang="zh-TW" altLang="en-US" dirty="0"/>
              <a:t>裡面寫</a:t>
            </a:r>
            <a:r>
              <a:rPr lang="en-US" altLang="zh-TW" dirty="0" err="1"/>
              <a:t>linebot</a:t>
            </a:r>
            <a:r>
              <a:rPr lang="zh-TW" altLang="en-US" dirty="0"/>
              <a:t>的</a:t>
            </a:r>
            <a:r>
              <a:rPr lang="en-US" altLang="zh-TW" dirty="0"/>
              <a:t>code)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E45EFCA-8CCF-0BB2-6669-B994F558B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23" y="6288842"/>
            <a:ext cx="18194064" cy="56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81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23CAFE-263E-A0E7-1D51-A818DC2387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1748C25-C719-9E1A-04DE-5DEAF838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400627"/>
          </a:xfrm>
        </p:spPr>
        <p:txBody>
          <a:bodyPr/>
          <a:lstStyle/>
          <a:p>
            <a:pPr marL="609600" indent="-685800">
              <a:buFont typeface="Arial" panose="020B0604020202020204" pitchFamily="34" charset="0"/>
              <a:buChar char="•"/>
            </a:pPr>
            <a:r>
              <a:rPr lang="zh-TW" altLang="en-US" dirty="0"/>
              <a:t>完蛋了，我們需要</a:t>
            </a:r>
            <a:r>
              <a:rPr lang="en-US" altLang="zh-TW" dirty="0"/>
              <a:t>https</a:t>
            </a:r>
            <a:r>
              <a:rPr lang="zh-TW" altLang="en-US" dirty="0"/>
              <a:t>協定的</a:t>
            </a:r>
            <a:r>
              <a:rPr lang="en-US" altLang="zh-TW" dirty="0"/>
              <a:t>domain</a:t>
            </a: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zh-TW" altLang="en-US" dirty="0"/>
              <a:t>我們現在為</a:t>
            </a:r>
            <a:r>
              <a:rPr lang="en-US" altLang="zh-TW" dirty="0"/>
              <a:t>http://127.0.0.1:80</a:t>
            </a:r>
          </a:p>
          <a:p>
            <a:pPr marL="609600" indent="-685800">
              <a:buFont typeface="Arial" panose="020B0604020202020204" pitchFamily="34" charset="0"/>
              <a:buChar char="•"/>
            </a:pPr>
            <a:r>
              <a:rPr lang="zh-TW" altLang="en-US" dirty="0"/>
              <a:t>透過</a:t>
            </a:r>
            <a:r>
              <a:rPr lang="en-US" altLang="zh-TW" dirty="0" err="1"/>
              <a:t>ngrok</a:t>
            </a:r>
            <a:r>
              <a:rPr lang="zh-TW" altLang="en-US" dirty="0"/>
              <a:t>進行轉換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71F470-C724-3CE5-C215-C475BBBE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96" y="7844385"/>
            <a:ext cx="12051638" cy="47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23CAFE-263E-A0E7-1D51-A818DC2387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A1748C25-C719-9E1A-04DE-5DEAF838E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575" y="4837900"/>
            <a:ext cx="17061901" cy="923299"/>
          </a:xfrm>
        </p:spPr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 err="1"/>
              <a:t>ngrok:https</a:t>
            </a:r>
            <a:r>
              <a:rPr lang="en-US" altLang="zh-TW" dirty="0"/>
              <a:t>://ngrok.com/download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71F470-C724-3CE5-C215-C475BBBE0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96" y="7844385"/>
            <a:ext cx="12051638" cy="478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98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23CAFE-263E-A0E7-1D51-A818DC2387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2600C29E-E8D5-BEC1-7436-8D424C594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66" y="8719763"/>
            <a:ext cx="10843669" cy="37053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6851B40-9366-7AE4-2101-4B3BD894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966" y="6475512"/>
            <a:ext cx="10843669" cy="1817947"/>
          </a:xfrm>
          <a:prstGeom prst="rect">
            <a:avLst/>
          </a:prstGeom>
        </p:spPr>
      </p:pic>
      <p:sp>
        <p:nvSpPr>
          <p:cNvPr id="11" name="副標題 6">
            <a:extLst>
              <a:ext uri="{FF2B5EF4-FFF2-40B4-BE49-F238E27FC236}">
                <a16:creationId xmlns:a16="http://schemas.microsoft.com/office/drawing/2014/main" id="{F6AA1AA1-4182-0A14-2B3C-F9701A9F5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7575" y="4837900"/>
            <a:ext cx="17061901" cy="923299"/>
          </a:xfrm>
        </p:spPr>
        <p:txBody>
          <a:bodyPr/>
          <a:lstStyle/>
          <a:p>
            <a:r>
              <a:rPr lang="en-US" altLang="zh-TW" dirty="0"/>
              <a:t>--</a:t>
            </a:r>
            <a:r>
              <a:rPr lang="en-US" altLang="zh-TW" dirty="0" err="1"/>
              <a:t>ngrok</a:t>
            </a:r>
            <a:r>
              <a:rPr lang="en-US" altLang="zh-TW" dirty="0"/>
              <a:t> http 80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7381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23CAFE-263E-A0E7-1D51-A818DC2387F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5AF6B9C-A270-694C-E77B-4EB3DFF7C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5485" y="4753843"/>
            <a:ext cx="20420009" cy="1661963"/>
          </a:xfrm>
        </p:spPr>
        <p:txBody>
          <a:bodyPr/>
          <a:lstStyle/>
          <a:p>
            <a:r>
              <a:rPr lang="en-US" altLang="zh-TW" dirty="0"/>
              <a:t>--</a:t>
            </a:r>
            <a:r>
              <a:rPr lang="zh-TW" altLang="en-US" dirty="0"/>
              <a:t> </a:t>
            </a:r>
            <a:r>
              <a:rPr lang="en-US" altLang="zh-TW" dirty="0"/>
              <a:t>(https://</a:t>
            </a:r>
            <a:r>
              <a:rPr lang="zh-TW" altLang="en-US" dirty="0"/>
              <a:t>你的網址</a:t>
            </a:r>
            <a:r>
              <a:rPr lang="en-US" altLang="zh-TW" dirty="0"/>
              <a:t>)/callback --&gt;</a:t>
            </a:r>
            <a:r>
              <a:rPr lang="zh-TW" altLang="en-US" dirty="0"/>
              <a:t>使用</a:t>
            </a:r>
            <a:r>
              <a:rPr lang="en-US" altLang="zh-TW" dirty="0"/>
              <a:t>callback</a:t>
            </a:r>
            <a:r>
              <a:rPr lang="zh-TW" altLang="en-US" dirty="0"/>
              <a:t> </a:t>
            </a:r>
            <a:r>
              <a:rPr lang="en-US" altLang="zh-TW" dirty="0"/>
              <a:t>router</a:t>
            </a:r>
            <a:r>
              <a:rPr lang="zh-TW" altLang="en-US" dirty="0"/>
              <a:t> 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762A65-A77A-55F0-79C3-BD8EE628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24" y="5667121"/>
            <a:ext cx="8583609" cy="30923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C00E30D-8886-0E98-38CC-00B6F696E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524" y="9277221"/>
            <a:ext cx="8382518" cy="349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9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讓我們的</a:t>
            </a:r>
            <a:r>
              <a:rPr lang="en-US" altLang="zh-TW" dirty="0"/>
              <a:t>line bot</a:t>
            </a:r>
            <a:r>
              <a:rPr lang="zh-TW" altLang="en-US" dirty="0"/>
              <a:t>動起來</a:t>
            </a:r>
            <a:endParaRPr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3BA50D4B-C677-825F-E751-989B7246E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242" y="6986965"/>
            <a:ext cx="17061901" cy="1661963"/>
          </a:xfrm>
        </p:spPr>
        <p:txBody>
          <a:bodyPr/>
          <a:lstStyle/>
          <a:p>
            <a:r>
              <a:rPr lang="zh-TW" altLang="en-US" dirty="0"/>
              <a:t>記得將我們一頁網站的</a:t>
            </a:r>
            <a:r>
              <a:rPr lang="en-US" altLang="zh-TW" dirty="0" err="1"/>
              <a:t>qrcode</a:t>
            </a:r>
            <a:r>
              <a:rPr lang="zh-TW" altLang="en-US" dirty="0"/>
              <a:t>改掉喔</a:t>
            </a:r>
            <a:r>
              <a:rPr lang="en-US" altLang="zh-TW" dirty="0"/>
              <a:t>~</a:t>
            </a:r>
          </a:p>
          <a:p>
            <a:r>
              <a:rPr lang="zh-TW" altLang="en-US" dirty="0"/>
              <a:t>然個地方都可以自己動態修改呦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23749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1923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zh-TW" altLang="en-US" dirty="0"/>
              <a:t>使用中央氣象局</a:t>
            </a:r>
            <a:r>
              <a:rPr lang="en-US" altLang="zh-TW" dirty="0" err="1"/>
              <a:t>api</a:t>
            </a:r>
            <a:endParaRPr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AE9690B-AFB1-EBFB-9C8F-0CC2B83D4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2019" y="5196037"/>
            <a:ext cx="20420009" cy="2400627"/>
          </a:xfrm>
        </p:spPr>
        <p:txBody>
          <a:bodyPr/>
          <a:lstStyle/>
          <a:p>
            <a:pPr marL="609600" indent="-685800">
              <a:buFont typeface="Arial" panose="020B0604020202020204" pitchFamily="34" charset="0"/>
              <a:buChar char="•"/>
            </a:pPr>
            <a:r>
              <a:rPr lang="en-US" altLang="zh-TW" dirty="0">
                <a:hlinkClick r:id="rId3"/>
              </a:rPr>
              <a:t>https://opendata.cwb.gov.tw/dist/opendata-swagger.html#/%E9%A0%90%E5%A0%B1/get_v1_rest_datastore_F_C0032_001</a:t>
            </a:r>
            <a:r>
              <a:rPr lang="en-US" altLang="zh-TW" dirty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853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 dirty="0"/>
          </a:p>
        </p:txBody>
      </p:sp>
      <p:sp>
        <p:nvSpPr>
          <p:cNvPr id="116" name="Google Shape;116;p2"/>
          <p:cNvSpPr txBox="1">
            <a:spLocks noGrp="1"/>
          </p:cNvSpPr>
          <p:nvPr>
            <p:ph type="body" idx="2"/>
          </p:nvPr>
        </p:nvSpPr>
        <p:spPr>
          <a:xfrm>
            <a:off x="2477575" y="6102575"/>
            <a:ext cx="15843299" cy="6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zh-TW" altLang="en-US" dirty="0"/>
              <a:t> </a:t>
            </a:r>
            <a:r>
              <a:rPr lang="en-US" altLang="zh-TW" dirty="0"/>
              <a:t>python </a:t>
            </a:r>
            <a:r>
              <a:rPr lang="zh-TW" altLang="en-US" dirty="0"/>
              <a:t>虛擬環境功能</a:t>
            </a:r>
            <a:endParaRPr dirty="0"/>
          </a:p>
          <a:p>
            <a:pPr lvl="2">
              <a:spcBef>
                <a:spcPts val="600"/>
              </a:spcBef>
              <a:buChar char="●"/>
            </a:pPr>
            <a:r>
              <a:rPr lang="zh-TW" altLang="en-US" b="0" i="0" dirty="0">
                <a:solidFill>
                  <a:srgbClr val="334155"/>
                </a:solidFill>
                <a:effectLst/>
                <a:latin typeface="MS UI Gothic" panose="020B0600070205080204" pitchFamily="34" charset="-128"/>
                <a:ea typeface="MS UI Gothic" panose="020B0600070205080204" pitchFamily="34" charset="-128"/>
              </a:rPr>
              <a:t>每個專案中建立個別的虛擬環境，彼此之間互不干擾</a:t>
            </a:r>
            <a:endParaRPr lang="en-US" altLang="zh-TW" b="0" i="0" dirty="0">
              <a:solidFill>
                <a:srgbClr val="334155"/>
              </a:solidFill>
              <a:effectLst/>
              <a:latin typeface="MS UI Gothic" panose="020B0600070205080204" pitchFamily="34" charset="-128"/>
              <a:ea typeface="MS UI Gothic" panose="020B0600070205080204" pitchFamily="34" charset="-128"/>
            </a:endParaRPr>
          </a:p>
          <a:p>
            <a:pPr marL="914400" lvl="2" indent="0">
              <a:spcBef>
                <a:spcPts val="600"/>
              </a:spcBef>
              <a:buNone/>
            </a:pPr>
            <a:endParaRPr dirty="0">
              <a:latin typeface="MS UI Gothic" panose="020B0600070205080204" pitchFamily="34" charset="-128"/>
              <a:ea typeface="MS UI Gothic" panose="020B0600070205080204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7B693F-1191-F7FE-2FFF-2F604063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9" y="2944700"/>
            <a:ext cx="5672667" cy="96392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C63932-1BEE-87A7-6FB7-4274A8FC89CF}"/>
              </a:ext>
            </a:extLst>
          </p:cNvPr>
          <p:cNvSpPr/>
          <p:nvPr/>
        </p:nvSpPr>
        <p:spPr>
          <a:xfrm>
            <a:off x="5438610" y="7078134"/>
            <a:ext cx="4822989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72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好可怕</a:t>
            </a:r>
            <a:r>
              <a:rPr lang="en-US" altLang="zh-TW" sz="72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qq</a:t>
            </a:r>
            <a:endParaRPr lang="zh-TW" altLang="en-US" sz="7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8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1FC197B-D606-A81A-262C-140DF761C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28" y="7016512"/>
            <a:ext cx="14908444" cy="2740045"/>
          </a:xfrm>
          <a:prstGeom prst="rect">
            <a:avLst/>
          </a:prstGeom>
        </p:spPr>
      </p:pic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安裝建立虛擬環境的套件</a:t>
            </a:r>
            <a:endParaRPr lang="en-US" altLang="zh-TW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--pip install </a:t>
            </a:r>
            <a:r>
              <a:rPr lang="en-US" dirty="0" err="1"/>
              <a:t>virtualenv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31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使用安裝好的套件建立虛擬環境</a:t>
            </a:r>
            <a:endParaRPr lang="en-US" altLang="zh-TW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dirty="0"/>
              <a:t>-- </a:t>
            </a:r>
            <a:r>
              <a:rPr lang="en-US" dirty="0" err="1"/>
              <a:t>virtualenv</a:t>
            </a:r>
            <a:r>
              <a:rPr lang="en-US" dirty="0"/>
              <a:t> </a:t>
            </a:r>
            <a:r>
              <a:rPr lang="en-US" altLang="zh-TW" dirty="0"/>
              <a:t>[</a:t>
            </a:r>
            <a:r>
              <a:rPr lang="zh-TW" altLang="en-US" dirty="0"/>
              <a:t>你建立的虛擬環境名稱</a:t>
            </a:r>
            <a:r>
              <a:rPr lang="en-US" altLang="zh-TW" dirty="0"/>
              <a:t>]</a:t>
            </a:r>
            <a:endParaRPr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9365D1-15C2-E113-3712-42C8AEAF4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46" y="8115678"/>
            <a:ext cx="18380287" cy="245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0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我們要進到虛擬環境囉</a:t>
            </a:r>
            <a:endParaRPr lang="en-US" altLang="zh-TW" dirty="0"/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了解一下檔案位置吧</a:t>
            </a:r>
            <a:r>
              <a:rPr lang="en-US" altLang="zh-TW" dirty="0"/>
              <a:t>(</a:t>
            </a:r>
            <a:r>
              <a:rPr lang="en-US" altLang="zh-TW" dirty="0" err="1"/>
              <a:t>ex:C</a:t>
            </a:r>
            <a:r>
              <a:rPr lang="en-US" altLang="zh-TW" dirty="0"/>
              <a:t>:\Users\</a:t>
            </a:r>
            <a:r>
              <a:rPr lang="en-US" altLang="zh-TW" dirty="0" err="1"/>
              <a:t>minni</a:t>
            </a:r>
            <a:r>
              <a:rPr lang="en-US" altLang="zh-TW" dirty="0"/>
              <a:t>)</a:t>
            </a:r>
            <a:endParaRPr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230ECE3-0DF6-9016-FDB2-76DC12335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49" y="7327676"/>
            <a:ext cx="18942828" cy="252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4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TW" altLang="en-US" dirty="0"/>
              <a:t>找到執行虛擬環境的執行檔</a:t>
            </a: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A82DFE5-075B-3CEC-7EC8-151A6A0E6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700" y="6322979"/>
            <a:ext cx="16283353" cy="48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>
            <a:spLocks noGrp="1"/>
          </p:cNvSpPr>
          <p:nvPr>
            <p:ph type="title"/>
          </p:nvPr>
        </p:nvSpPr>
        <p:spPr>
          <a:xfrm>
            <a:off x="2278700" y="3143550"/>
            <a:ext cx="14542500" cy="20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</a:pPr>
            <a:r>
              <a:rPr lang="en-US" dirty="0"/>
              <a:t>Python </a:t>
            </a:r>
            <a:r>
              <a:rPr lang="zh-TW" altLang="en-US" dirty="0"/>
              <a:t>虛擬環境</a:t>
            </a:r>
            <a:endParaRPr dirty="0"/>
          </a:p>
        </p:txBody>
      </p:sp>
      <p:sp>
        <p:nvSpPr>
          <p:cNvPr id="4" name="Google Shape;115;p2">
            <a:extLst>
              <a:ext uri="{FF2B5EF4-FFF2-40B4-BE49-F238E27FC236}">
                <a16:creationId xmlns:a16="http://schemas.microsoft.com/office/drawing/2014/main" id="{593A7B07-57D7-988A-58F7-21AA7958C0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477575" y="4888700"/>
            <a:ext cx="17061901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C:\Users\minni\LieBotTest\Scripts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 cd C:\Users\minni\LieBotTest\Scripts</a:t>
            </a:r>
          </a:p>
          <a:p>
            <a:pPr marL="45720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altLang="zh-TW" dirty="0"/>
              <a:t>-- </a:t>
            </a:r>
            <a:r>
              <a:rPr lang="zh-TW" altLang="en-US" dirty="0"/>
              <a:t>由</a:t>
            </a:r>
            <a:r>
              <a:rPr lang="en-US" altLang="zh-TW" dirty="0"/>
              <a:t>c</a:t>
            </a:r>
            <a:r>
              <a:rPr lang="zh-TW" altLang="en-US" dirty="0"/>
              <a:t>轉</a:t>
            </a:r>
            <a:r>
              <a:rPr lang="en-US" altLang="zh-TW" dirty="0"/>
              <a:t>d: d: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027B43-EA51-DAE4-733B-02FA787A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02" y="7840494"/>
            <a:ext cx="16844661" cy="35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7214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404040"/>
      </a:dk1>
      <a:lt1>
        <a:srgbClr val="FFFFFF"/>
      </a:lt1>
      <a:dk2>
        <a:srgbClr val="676C72"/>
      </a:dk2>
      <a:lt2>
        <a:srgbClr val="F9F9F9"/>
      </a:lt2>
      <a:accent1>
        <a:srgbClr val="4285F4"/>
      </a:accent1>
      <a:accent2>
        <a:srgbClr val="FBBC04"/>
      </a:accent2>
      <a:accent3>
        <a:srgbClr val="E84435"/>
      </a:accent3>
      <a:accent4>
        <a:srgbClr val="0F9D58"/>
      </a:accent4>
      <a:accent5>
        <a:srgbClr val="FFCDD2"/>
      </a:accent5>
      <a:accent6>
        <a:srgbClr val="C8E6C9"/>
      </a:accent6>
      <a:hlink>
        <a:srgbClr val="BBDE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831</Words>
  <Application>Microsoft Office PowerPoint</Application>
  <PresentationFormat>自訂</PresentationFormat>
  <Paragraphs>92</Paragraphs>
  <Slides>28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Segoe UI Historic</vt:lpstr>
      <vt:lpstr>微軟正黑體</vt:lpstr>
      <vt:lpstr>Helvetica Neue</vt:lpstr>
      <vt:lpstr>Open Sans Light</vt:lpstr>
      <vt:lpstr>MS UI Gothic</vt:lpstr>
      <vt:lpstr>Roboto Mono</vt:lpstr>
      <vt:lpstr>Arial</vt:lpstr>
      <vt:lpstr>Simple Light</vt:lpstr>
      <vt:lpstr>Let’s use LineBot</vt:lpstr>
      <vt:lpstr>檔案下載 </vt:lpstr>
      <vt:lpstr>Python 虛擬環境</vt:lpstr>
      <vt:lpstr>Python 虛擬環境</vt:lpstr>
      <vt:lpstr>Python 虛擬環境</vt:lpstr>
      <vt:lpstr>Python 虛擬環境</vt:lpstr>
      <vt:lpstr>Python 虛擬環境</vt:lpstr>
      <vt:lpstr>Python 虛擬環境</vt:lpstr>
      <vt:lpstr>Python 虛擬環境</vt:lpstr>
      <vt:lpstr>Python 虛擬環境</vt:lpstr>
      <vt:lpstr>Python 虛擬環境</vt:lpstr>
      <vt:lpstr>讓我們的一頁網站動起來</vt:lpstr>
      <vt:lpstr>讓我們的一頁網站動起來</vt:lpstr>
      <vt:lpstr>讓我們的一頁網站動起來</vt:lpstr>
      <vt:lpstr>讓我們的一頁網站動起來</vt:lpstr>
      <vt:lpstr>讓我們的一頁網站動起來</vt:lpstr>
      <vt:lpstr>讓我們的一頁網站動起來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讓我們的line bot動起來</vt:lpstr>
      <vt:lpstr>使用中央氣象局api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use LineBot</dc:title>
  <dc:creator>楊薇蓉</dc:creator>
  <cp:lastModifiedBy>薇蓉 楊</cp:lastModifiedBy>
  <cp:revision>38</cp:revision>
  <dcterms:modified xsi:type="dcterms:W3CDTF">2022-11-06T01:02:01Z</dcterms:modified>
</cp:coreProperties>
</file>